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handoutMasterIdLst>
    <p:handoutMasterId r:id="rId9"/>
  </p:handoutMasterIdLst>
  <p:sldIdLst>
    <p:sldId id="452" r:id="rId2"/>
    <p:sldId id="453" r:id="rId3"/>
    <p:sldId id="454" r:id="rId4"/>
    <p:sldId id="455" r:id="rId5"/>
    <p:sldId id="456" r:id="rId6"/>
    <p:sldId id="457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433"/>
    <a:srgbClr val="24408F"/>
    <a:srgbClr val="02040A"/>
    <a:srgbClr val="E1EECD"/>
    <a:srgbClr val="F0F7E8"/>
    <a:srgbClr val="96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>
      <p:cViewPr varScale="1">
        <p:scale>
          <a:sx n="83" d="100"/>
          <a:sy n="83" d="100"/>
        </p:scale>
        <p:origin x="1450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A15A-947E-4A9D-BB5F-7E86AC74E7D3}" type="datetimeFigureOut">
              <a:rPr lang="fr-FR" smtClean="0"/>
              <a:t>31/10/2019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F790-A1DA-4FA9-8956-E8E94EB26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07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A3B5-20AC-4026-AB49-E40C0BD0503C}" type="datetimeFigureOut">
              <a:rPr lang="fr-FR" smtClean="0"/>
              <a:t>31/10/2019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2B48-AC42-49DF-937C-5364E42687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1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512168"/>
          </a:xfrm>
        </p:spPr>
        <p:txBody>
          <a:bodyPr>
            <a:normAutofit/>
          </a:bodyPr>
          <a:lstStyle>
            <a:lvl1pPr marL="0" indent="0" algn="ctr">
              <a:buNone/>
              <a:defRPr sz="3700" cap="all" spc="-270" baseline="0">
                <a:solidFill>
                  <a:srgbClr val="96989B"/>
                </a:solidFill>
                <a:latin typeface="Arial M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3217619"/>
            <a:ext cx="9144000" cy="172354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fr-FR" sz="5300" dirty="0" smtClean="0">
                <a:solidFill>
                  <a:srgbClr val="24408F"/>
                </a:solidFill>
              </a:rPr>
              <a:t>LIGUE</a:t>
            </a:r>
          </a:p>
          <a:p>
            <a:pPr algn="ctr"/>
            <a:r>
              <a:rPr lang="fr-FR" sz="5300" dirty="0" smtClean="0">
                <a:solidFill>
                  <a:srgbClr val="24408F"/>
                </a:solidFill>
              </a:rPr>
              <a:t>PAYS DE LA LOIRE</a:t>
            </a:r>
            <a:endParaRPr lang="fr-FR" sz="5300" dirty="0">
              <a:solidFill>
                <a:srgbClr val="24408F"/>
              </a:solidFill>
            </a:endParaRPr>
          </a:p>
        </p:txBody>
      </p:sp>
      <p:pic>
        <p:nvPicPr>
          <p:cNvPr id="2050" name="Picture 2" descr="D:\Docs_WEB\FFFF\formulairePDF\171016LiguePaysLoire\sources\FFF_LOGOTYPE_LIGUE_PAYS_DE_LA_LOIRE_QUADR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9" y="756967"/>
            <a:ext cx="1323721" cy="15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1844824"/>
            <a:ext cx="7408333" cy="4281339"/>
          </a:xfr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1363287" y="6510225"/>
            <a:ext cx="637706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000" dirty="0" smtClean="0">
                <a:solidFill>
                  <a:srgbClr val="96989B"/>
                </a:solidFill>
              </a:rPr>
              <a:t>LIGUE PAYS DE LA LOIRE</a:t>
            </a:r>
            <a:endParaRPr lang="fr-FR" sz="1000" dirty="0">
              <a:solidFill>
                <a:srgbClr val="9698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1026" name="Picture 2" descr="D:\Docs_WEB\FFFF\formulairePDF\171016LiguePaysLoire\sources\FFF_LOGOTYPE_LIGUE_PAYS_DE_LA_LOIRE_QUADR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16000"/>
            <a:ext cx="818700" cy="9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363287" y="6510225"/>
            <a:ext cx="637706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LIGUE PAYS DE LA LOIRE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13764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822192" cy="413764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997150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780928"/>
            <a:ext cx="3820055" cy="33452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97149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3822192" cy="33452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363287" y="6510225"/>
            <a:ext cx="637706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000" dirty="0" smtClean="0">
                <a:solidFill>
                  <a:srgbClr val="96989B"/>
                </a:solidFill>
              </a:rPr>
              <a:t>LIGUE PAYS DE LA LOIRE</a:t>
            </a:r>
            <a:endParaRPr lang="fr-FR" sz="1000" dirty="0">
              <a:solidFill>
                <a:srgbClr val="9698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3352800" cy="1765912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925029"/>
            <a:ext cx="3904076" cy="4713771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363287" y="6510225"/>
            <a:ext cx="637706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000" dirty="0" smtClean="0">
                <a:solidFill>
                  <a:srgbClr val="96989B"/>
                </a:solidFill>
              </a:rPr>
              <a:t>LIGUE PAYS DE LA LOIRE</a:t>
            </a:r>
            <a:endParaRPr lang="fr-FR" sz="1000" dirty="0">
              <a:solidFill>
                <a:srgbClr val="9698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692695"/>
            <a:ext cx="3812645" cy="207590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24408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96989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rgbClr val="24408F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363287" y="6510225"/>
            <a:ext cx="637706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000" dirty="0" smtClean="0">
                <a:solidFill>
                  <a:srgbClr val="96989B"/>
                </a:solidFill>
              </a:rPr>
              <a:t>LIGUE PAYS DE LA LOIRE</a:t>
            </a:r>
            <a:endParaRPr lang="fr-FR" sz="1000" dirty="0">
              <a:solidFill>
                <a:srgbClr val="9698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88000" y="6453337"/>
            <a:ext cx="1080000" cy="3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96989B"/>
                </a:solidFill>
              </a:defRPr>
            </a:lvl1pPr>
          </a:lstStyle>
          <a:p>
            <a:fld id="{A2A19EE6-A0FA-47D9-A6C6-D3BAF3BBB057}" type="datetime1">
              <a:rPr lang="fr-FR" smtClean="0"/>
              <a:pPr/>
              <a:t>31/10/2019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480" y="6453336"/>
            <a:ext cx="1079992" cy="36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rgbClr val="96989B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ZoneTexte 21"/>
          <p:cNvSpPr txBox="1"/>
          <p:nvPr userDrawn="1"/>
        </p:nvSpPr>
        <p:spPr>
          <a:xfrm>
            <a:off x="1363287" y="6510225"/>
            <a:ext cx="637706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000" dirty="0" smtClean="0">
                <a:solidFill>
                  <a:srgbClr val="96989B"/>
                </a:solidFill>
              </a:rPr>
              <a:t>LIGUE PAYS DE LA LOIRE</a:t>
            </a:r>
            <a:endParaRPr lang="fr-FR" sz="1000" dirty="0">
              <a:solidFill>
                <a:srgbClr val="96989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1800" kern="1200" cap="all" baseline="0">
          <a:solidFill>
            <a:srgbClr val="24408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rgbClr val="24408F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rgbClr val="24408F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rgbClr val="24408F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rgbClr val="24408F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rgbClr val="24408F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mailto:atorralba@lfpl.fff.f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mailto:malaplantive@lfpl.fff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183963" y="1268760"/>
            <a:ext cx="8490466" cy="1962057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PASSERELLE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JOUEUR / ARBITRE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21470"/>
            <a:ext cx="1450974" cy="20484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68" y="3193406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539552" y="902747"/>
            <a:ext cx="8490466" cy="93610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OBJECTIFS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21470"/>
            <a:ext cx="1450974" cy="20484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34396" y="1628800"/>
            <a:ext cx="7270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Recruter de nouveaux arbitres</a:t>
            </a:r>
          </a:p>
          <a:p>
            <a:pPr algn="just"/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Offrir la possibilité aux  anciens joueurs de vivre une nouvelle expérience footballistique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Accéder à un niveau de compétition proche de celui vécu en tant que joueur : </a:t>
            </a:r>
            <a:r>
              <a:rPr lang="fr-FR" sz="2000" b="1" dirty="0" smtClean="0"/>
              <a:t>joueur de ligue  / arbitre de ligue</a:t>
            </a:r>
            <a:endParaRPr lang="fr-FR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sz="2000" i="1" dirty="0" smtClean="0">
              <a:solidFill>
                <a:srgbClr val="02040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3136"/>
            <a:ext cx="4104457" cy="15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788176" y="1179879"/>
            <a:ext cx="8490466" cy="93610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Conditions d’admission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21470"/>
            <a:ext cx="1450974" cy="20484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04999" y="2685005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Avoir joué au niveau ligue (au minimum R2) </a:t>
            </a:r>
            <a:r>
              <a:rPr lang="fr-FR" sz="2000" b="1" u="sng" dirty="0" smtClean="0"/>
              <a:t>au moins 5 ans </a:t>
            </a:r>
          </a:p>
          <a:p>
            <a:pPr algn="just"/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Avoir cessé de jouer au niveau régional </a:t>
            </a:r>
            <a:r>
              <a:rPr lang="fr-FR" sz="2000" b="1" u="sng" dirty="0" smtClean="0"/>
              <a:t>depuis moins de 3 ans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Suivre la formation initiale d’arbitre dans sa totalité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j-lt"/>
              </a:rPr>
              <a:t>Cette passerelle d’adresse aux joueurs comme aux joueuses</a:t>
            </a:r>
          </a:p>
          <a:p>
            <a:pPr marL="285750" indent="-285750">
              <a:buFontTx/>
              <a:buChar char="-"/>
            </a:pPr>
            <a:endParaRPr lang="fr-FR" sz="2000" i="1" dirty="0" smtClean="0">
              <a:solidFill>
                <a:srgbClr val="02040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1115616" y="788729"/>
            <a:ext cx="8490466" cy="93610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Modalités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21470"/>
            <a:ext cx="1450974" cy="204843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61068" y="1669348"/>
            <a:ext cx="32908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FORMATION INITIALE ARBITRES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24 h en 3 jours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19300298">
            <a:off x="1607627" y="2968347"/>
            <a:ext cx="216024" cy="73289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4408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015192" y="3274588"/>
            <a:ext cx="2988856" cy="9465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ATTRIBUTION TUTEUR CDA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1 observation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16200000">
            <a:off x="5774668" y="3114302"/>
            <a:ext cx="216024" cy="126707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4408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758435" y="3334794"/>
            <a:ext cx="2062037" cy="7252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ARBITRE OFFICIEL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38102" y="3913311"/>
            <a:ext cx="168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Si validation CDA</a:t>
            </a:r>
            <a:endParaRPr lang="fr-FR" sz="1400" b="1" u="sng" dirty="0"/>
          </a:p>
        </p:txBody>
      </p:sp>
      <p:sp>
        <p:nvSpPr>
          <p:cNvPr id="16" name="Flèche vers le bas 15"/>
          <p:cNvSpPr/>
          <p:nvPr/>
        </p:nvSpPr>
        <p:spPr>
          <a:xfrm>
            <a:off x="7681441" y="4247105"/>
            <a:ext cx="216024" cy="83807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4408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012160" y="5227803"/>
            <a:ext cx="3057872" cy="10439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NOMINATION ARBITRE DE LIGUE R3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05636" y="4440913"/>
            <a:ext cx="168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/>
              <a:t>validation CRA</a:t>
            </a:r>
          </a:p>
          <a:p>
            <a:pPr algn="ctr"/>
            <a:r>
              <a:rPr lang="fr-FR" sz="1100" b="1" u="sng" dirty="0" smtClean="0"/>
              <a:t>(2 matchs de R3 = candidats R3)</a:t>
            </a:r>
            <a:endParaRPr lang="fr-FR" sz="1100" b="1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40913"/>
            <a:ext cx="2304256" cy="18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661620" y="780937"/>
            <a:ext cx="8490466" cy="93610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Echéancier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21470"/>
            <a:ext cx="1450974" cy="20484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6878" y="2129050"/>
            <a:ext cx="301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FORMATION INITIALE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52337" y="3060684"/>
            <a:ext cx="349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VALIDATION CDA</a:t>
            </a:r>
          </a:p>
          <a:p>
            <a:pPr algn="ctr"/>
            <a:r>
              <a:rPr lang="fr-FR" dirty="0" smtClean="0"/>
              <a:t>Suivi tuteur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2613" y="4115742"/>
            <a:ext cx="349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VALIDATION CRA</a:t>
            </a:r>
          </a:p>
          <a:p>
            <a:pPr algn="ctr"/>
            <a:r>
              <a:rPr lang="fr-FR" dirty="0" smtClean="0"/>
              <a:t>Minimum 2 matchs de R3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52613" y="5062921"/>
            <a:ext cx="349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NOMINATION ARBITRE LIGUE</a:t>
            </a:r>
          </a:p>
          <a:p>
            <a:pPr algn="ctr"/>
            <a:r>
              <a:rPr lang="fr-FR" dirty="0" smtClean="0"/>
              <a:t>Catégorie R3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saison non classée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534025" y="3383850"/>
            <a:ext cx="301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SAISON 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Accolade fermante 5"/>
          <p:cNvSpPr/>
          <p:nvPr/>
        </p:nvSpPr>
        <p:spPr>
          <a:xfrm>
            <a:off x="3995936" y="2268456"/>
            <a:ext cx="432048" cy="2600704"/>
          </a:xfrm>
          <a:prstGeom prst="rightBrace">
            <a:avLst>
              <a:gd name="adj1" fmla="val 8333"/>
              <a:gd name="adj2" fmla="val 503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fermante 23"/>
          <p:cNvSpPr/>
          <p:nvPr/>
        </p:nvSpPr>
        <p:spPr>
          <a:xfrm>
            <a:off x="4020130" y="5062921"/>
            <a:ext cx="362507" cy="923330"/>
          </a:xfrm>
          <a:prstGeom prst="rightBrace">
            <a:avLst>
              <a:gd name="adj1" fmla="val 8333"/>
              <a:gd name="adj2" fmla="val 503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53547" y="533992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SAISON </a:t>
            </a:r>
            <a:r>
              <a:rPr lang="fr-FR" b="1" u="sng" dirty="0" smtClean="0">
                <a:solidFill>
                  <a:srgbClr val="FF0000"/>
                </a:solidFill>
              </a:rPr>
              <a:t>N + 1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25071" y="2052106"/>
            <a:ext cx="301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902433"/>
                </a:solidFill>
              </a:rPr>
              <a:t>Octobre à Janvier</a:t>
            </a:r>
          </a:p>
          <a:p>
            <a:pPr algn="ctr"/>
            <a:r>
              <a:rPr lang="fr-FR" sz="1400" dirty="0" smtClean="0">
                <a:solidFill>
                  <a:srgbClr val="902433"/>
                </a:solidFill>
              </a:rPr>
              <a:t>(3 formations proposées / district)</a:t>
            </a:r>
            <a:endParaRPr lang="fr-FR" sz="1400" dirty="0">
              <a:solidFill>
                <a:srgbClr val="902433"/>
              </a:solidFill>
            </a:endParaRPr>
          </a:p>
        </p:txBody>
      </p:sp>
      <p:cxnSp>
        <p:nvCxnSpPr>
          <p:cNvPr id="15" name="Connecteur droit avec flèche 14"/>
          <p:cNvCxnSpPr>
            <a:endCxn id="25" idx="1"/>
          </p:cNvCxnSpPr>
          <p:nvPr/>
        </p:nvCxnSpPr>
        <p:spPr>
          <a:xfrm>
            <a:off x="4427984" y="2313716"/>
            <a:ext cx="1697087" cy="0"/>
          </a:xfrm>
          <a:prstGeom prst="straightConnector1">
            <a:avLst/>
          </a:prstGeom>
          <a:ln>
            <a:solidFill>
              <a:srgbClr val="90243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427984" y="4438907"/>
            <a:ext cx="1697087" cy="0"/>
          </a:xfrm>
          <a:prstGeom prst="straightConnector1">
            <a:avLst/>
          </a:prstGeom>
          <a:ln>
            <a:solidFill>
              <a:srgbClr val="90243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017434" y="3302389"/>
            <a:ext cx="301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902433"/>
                </a:solidFill>
              </a:rPr>
              <a:t>Dans les 2 mois qui suivent la formation initiale</a:t>
            </a:r>
            <a:endParaRPr lang="fr-FR" sz="1400" dirty="0">
              <a:solidFill>
                <a:srgbClr val="902433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125070" y="4281977"/>
            <a:ext cx="3018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902433"/>
                </a:solidFill>
              </a:rPr>
              <a:t>Avant fin de saison en cours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03554" y="5247432"/>
            <a:ext cx="301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902433"/>
                </a:solidFill>
              </a:rPr>
              <a:t>Saison neutralisée</a:t>
            </a:r>
          </a:p>
          <a:p>
            <a:pPr algn="ctr"/>
            <a:r>
              <a:rPr lang="fr-FR" sz="1400" dirty="0" smtClean="0">
                <a:solidFill>
                  <a:srgbClr val="902433"/>
                </a:solidFill>
              </a:rPr>
              <a:t>Accompagnement</a:t>
            </a:r>
            <a:endParaRPr lang="fr-FR" sz="1400" dirty="0">
              <a:solidFill>
                <a:srgbClr val="902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661620" y="780937"/>
            <a:ext cx="8490466" cy="93610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</a:rPr>
              <a:t>Candidatures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21470"/>
            <a:ext cx="1450974" cy="204843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987824" y="21328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FORMULER UNE CANDIDATURE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 arbitrage@lfpl.fff.fr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788024" y="2785283"/>
            <a:ext cx="0" cy="643717"/>
          </a:xfrm>
          <a:prstGeom prst="straightConnector1">
            <a:avLst/>
          </a:prstGeom>
          <a:ln>
            <a:solidFill>
              <a:srgbClr val="90243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699792" y="350041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DOSSIER DE CANDIDATURE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 https://lfpl.fff.fr/category/formations/arbitres/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8654"/>
            <a:ext cx="1756422" cy="11462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30331" y="5638451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rgbClr val="23408F"/>
                </a:solidFill>
                <a:latin typeface="Calibri" panose="020F0502020204030204" pitchFamily="34" charset="0"/>
              </a:rPr>
              <a:t>Mathilde ALAPLANTIVE</a:t>
            </a:r>
            <a:endParaRPr lang="fr-FR" sz="1000" dirty="0">
              <a:solidFill>
                <a:srgbClr val="23408F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dirty="0">
                <a:solidFill>
                  <a:srgbClr val="23408F"/>
                </a:solidFill>
                <a:latin typeface="Calibri" panose="020F0502020204030204" pitchFamily="34" charset="0"/>
              </a:rPr>
              <a:t>Assistante </a:t>
            </a:r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Arbitrage</a:t>
            </a: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  <a:hlinkClick r:id="rId4"/>
              </a:rPr>
              <a:t>malaplantive@lfpl.fff.fr</a:t>
            </a:r>
            <a:endParaRPr lang="fr-FR" sz="1000" dirty="0" smtClean="0">
              <a:solidFill>
                <a:srgbClr val="23408F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02.40.80.70.77</a:t>
            </a:r>
            <a:endParaRPr lang="fr-FR" sz="1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95" y="4441555"/>
            <a:ext cx="1756422" cy="11433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8" y="4462567"/>
            <a:ext cx="1711650" cy="114339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779912" y="5649729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23408F"/>
                </a:solidFill>
                <a:latin typeface="Calibri" panose="020F0502020204030204" pitchFamily="34" charset="0"/>
              </a:rPr>
              <a:t>Anthony TORRALBA</a:t>
            </a:r>
            <a:endParaRPr lang="fr-FR" sz="1000" dirty="0" smtClean="0">
              <a:solidFill>
                <a:srgbClr val="23408F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C.T.R.A. (</a:t>
            </a:r>
            <a:r>
              <a:rPr lang="fr-FR" sz="1000" dirty="0" err="1" smtClean="0">
                <a:solidFill>
                  <a:srgbClr val="23408F"/>
                </a:solidFill>
                <a:latin typeface="Calibri" panose="020F0502020204030204" pitchFamily="34" charset="0"/>
              </a:rPr>
              <a:t>Resp</a:t>
            </a:r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 Formation initiale)</a:t>
            </a: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  <a:hlinkClick r:id="rId7"/>
              </a:rPr>
              <a:t>atorralba@lfpl.fff.fr</a:t>
            </a:r>
            <a:endParaRPr lang="fr-FR" sz="1000" dirty="0" smtClean="0">
              <a:solidFill>
                <a:srgbClr val="23408F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02.40.80.70.77</a:t>
            </a:r>
            <a:endParaRPr lang="fr-FR" sz="1000" dirty="0"/>
          </a:p>
        </p:txBody>
      </p:sp>
      <p:sp>
        <p:nvSpPr>
          <p:cNvPr id="36" name="Rectangle 35"/>
          <p:cNvSpPr/>
          <p:nvPr/>
        </p:nvSpPr>
        <p:spPr>
          <a:xfrm>
            <a:off x="855861" y="565804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23408F"/>
                </a:solidFill>
                <a:latin typeface="Calibri" panose="020F0502020204030204" pitchFamily="34" charset="0"/>
              </a:rPr>
              <a:t>Sébastien DENIS</a:t>
            </a:r>
            <a:endParaRPr lang="fr-FR" sz="1000" dirty="0" smtClean="0">
              <a:solidFill>
                <a:srgbClr val="23408F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C.T.R.A.</a:t>
            </a: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  <a:hlinkClick r:id="rId7"/>
              </a:rPr>
              <a:t>sdenis@lfpl.fff.fr</a:t>
            </a:r>
            <a:endParaRPr lang="fr-FR" sz="1000" dirty="0" smtClean="0">
              <a:solidFill>
                <a:srgbClr val="23408F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dirty="0" smtClean="0">
                <a:solidFill>
                  <a:srgbClr val="23408F"/>
                </a:solidFill>
                <a:latin typeface="Calibri" panose="020F0502020204030204" pitchFamily="34" charset="0"/>
              </a:rPr>
              <a:t>02.40.80.70.77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004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FFF">
      <a:dk1>
        <a:srgbClr val="24408F"/>
      </a:dk1>
      <a:lt1>
        <a:sysClr val="window" lastClr="FFFFFF"/>
      </a:lt1>
      <a:dk2>
        <a:srgbClr val="24408F"/>
      </a:dk2>
      <a:lt2>
        <a:srgbClr val="FFFFFF"/>
      </a:lt2>
      <a:accent1>
        <a:srgbClr val="24408F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96989B"/>
      </a:hlink>
      <a:folHlink>
        <a:srgbClr val="96989B"/>
      </a:folHlink>
    </a:clrScheme>
    <a:fontScheme name="FFF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</Template>
  <TotalTime>6925</TotalTime>
  <Words>222</Words>
  <Application>Microsoft Office PowerPoint</Application>
  <PresentationFormat>Affichage à l'écran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ＭＳ Ｐゴシック</vt:lpstr>
      <vt:lpstr>Arial MT</vt:lpstr>
      <vt:lpstr>Calibri</vt:lpstr>
      <vt:lpstr>Comic Sans MS</vt:lpstr>
      <vt:lpstr>Symbol</vt:lpstr>
      <vt:lpstr>Wingdings</vt:lpstr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atorralba@lfpl.fff.fr</dc:creator>
  <cp:lastModifiedBy>ARRIBAS Angèle</cp:lastModifiedBy>
  <cp:revision>390</cp:revision>
  <cp:lastPrinted>2018-01-05T09:32:56Z</cp:lastPrinted>
  <dcterms:created xsi:type="dcterms:W3CDTF">2017-10-20T07:56:50Z</dcterms:created>
  <dcterms:modified xsi:type="dcterms:W3CDTF">2019-10-31T08:41:54Z</dcterms:modified>
</cp:coreProperties>
</file>